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21"/>
  </p:handoutMasterIdLst>
  <p:sldIdLst>
    <p:sldId id="278" r:id="rId2"/>
    <p:sldId id="27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7" r:id="rId15"/>
    <p:sldId id="292" r:id="rId16"/>
    <p:sldId id="293" r:id="rId17"/>
    <p:sldId id="294" r:id="rId18"/>
    <p:sldId id="295" r:id="rId19"/>
    <p:sldId id="296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7816E-9BED-469B-9285-929D3046B012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FF32D-82F1-448B-B664-D7D6F617D83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제목, 텍스트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차트 개체 틀 3"/>
          <p:cNvSpPr>
            <a:spLocks noGrp="1"/>
          </p:cNvSpPr>
          <p:nvPr>
            <p:ph type="chart" sz="half" idx="2"/>
          </p:nvPr>
        </p:nvSpPr>
        <p:spPr>
          <a:xfrm>
            <a:off x="4760913" y="2362200"/>
            <a:ext cx="3770312" cy="3724275"/>
          </a:xfrm>
        </p:spPr>
        <p:txBody>
          <a:bodyPr>
            <a:normAutofit/>
          </a:bodyPr>
          <a:lstStyle/>
          <a:p>
            <a:pPr lvl="0"/>
            <a:endParaRPr lang="ko-KR" altLang="en-US" noProof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2955-5049-4550-82C8-B902153731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제목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차트 개체 틀 2"/>
          <p:cNvSpPr>
            <a:spLocks noGrp="1"/>
          </p:cNvSpPr>
          <p:nvPr>
            <p:ph type="chart" idx="1"/>
          </p:nvPr>
        </p:nvSpPr>
        <p:spPr>
          <a:xfrm>
            <a:off x="838200" y="2362200"/>
            <a:ext cx="7693025" cy="3724275"/>
          </a:xfrm>
        </p:spPr>
        <p:txBody>
          <a:bodyPr>
            <a:normAutofit/>
          </a:bodyPr>
          <a:lstStyle/>
          <a:p>
            <a:pPr lvl="0"/>
            <a:endParaRPr lang="ko-KR" altLang="en-US" noProof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13FF-B69A-465B-B246-F726BB73F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3EC90-FFE7-4B3F-A805-574D9CC351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9AF749-3B55-4738-BBF4-2D5D2CD52444}" type="datetimeFigureOut">
              <a:rPr lang="ko-KR" altLang="en-US" smtClean="0"/>
              <a:pPr/>
              <a:t>2010-12-16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CDEFB4-06DE-47AA-A7E6-59C1EA2D9C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188640"/>
            <a:ext cx="6984776" cy="645333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ko-KR" sz="4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ko-KR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sz="4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ko-KR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sz="4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r>
              <a:rPr lang="ko-KR" altLang="en-US" sz="4400" dirty="0" smtClean="0">
                <a:solidFill>
                  <a:schemeClr val="accent1">
                    <a:lumMod val="75000"/>
                  </a:schemeClr>
                </a:solidFill>
              </a:rPr>
              <a:t>년 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사업설명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b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b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재활지원부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ko-KR" altLang="en-US" sz="9800" dirty="0" err="1" smtClean="0">
                <a:solidFill>
                  <a:schemeClr val="accent1">
                    <a:lumMod val="75000"/>
                  </a:schemeClr>
                </a:solidFill>
              </a:rPr>
              <a:t>기초재활팀</a:t>
            </a:r>
            <a:r>
              <a:rPr lang="ko-KR" altLang="en-US" sz="8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ko-KR" altLang="en-US" sz="8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ko-KR" altLang="en-U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 txBox="1">
            <a:spLocks noChangeArrowheads="1"/>
          </p:cNvSpPr>
          <p:nvPr/>
        </p:nvSpPr>
        <p:spPr>
          <a:xfrm>
            <a:off x="539552" y="260648"/>
            <a:ext cx="7924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ko-KR" altLang="en-US" sz="5400" dirty="0">
                <a:solidFill>
                  <a:schemeClr val="tx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  <a:cs typeface="+mj-cs"/>
              </a:rPr>
              <a:t>개별감각통합치료</a:t>
            </a:r>
          </a:p>
        </p:txBody>
      </p:sp>
      <p:sp>
        <p:nvSpPr>
          <p:cNvPr id="22532" name="Rectangle 6"/>
          <p:cNvSpPr txBox="1">
            <a:spLocks noChangeArrowheads="1"/>
          </p:cNvSpPr>
          <p:nvPr/>
        </p:nvSpPr>
        <p:spPr bwMode="auto">
          <a:xfrm>
            <a:off x="467544" y="1988840"/>
            <a:ext cx="821531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18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미만의 감각처리과정의 어려움으로 과제수행이나 일상생활에 제한이 있는 아동 및 청소년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감각조절 능력향상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적응반응을 계획 조직화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sensory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diet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20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1-2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(60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893175" cy="12033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ko-KR" altLang="en-US" sz="24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감각통합 그룹치료</a:t>
            </a:r>
            <a:r>
              <a:rPr lang="en-US" altLang="ko-KR" sz="59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ko-KR" sz="59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ko-KR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“</a:t>
            </a:r>
            <a:r>
              <a:rPr lang="ko-KR" altLang="en-US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우리같이 놀아요</a:t>
            </a:r>
            <a:r>
              <a:rPr lang="en-US" altLang="ko-KR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반</a:t>
            </a:r>
            <a:r>
              <a:rPr lang="en-US" altLang="ko-KR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,2</a:t>
            </a:r>
            <a:r>
              <a:rPr lang="ko-KR" altLang="en-US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반</a:t>
            </a:r>
            <a:r>
              <a:rPr lang="en-US" altLang="ko-KR" sz="6000" dirty="0" smtClean="0">
                <a:solidFill>
                  <a:srgbClr val="1E19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”</a:t>
            </a:r>
            <a:endParaRPr lang="ko-KR" altLang="en-US" sz="6000" dirty="0" smtClean="0">
              <a:solidFill>
                <a:srgbClr val="1E190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3556" name="Rectangle 6"/>
          <p:cNvSpPr txBox="1">
            <a:spLocks noChangeArrowheads="1"/>
          </p:cNvSpPr>
          <p:nvPr/>
        </p:nvSpPr>
        <p:spPr bwMode="auto">
          <a:xfrm>
            <a:off x="395536" y="1844824"/>
            <a:ext cx="8215312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6-7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           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초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1-2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학년에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재학중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  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감각처리의 어려움이 있어 사회성발달에  제한이 있는 아동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다양한 촉각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전정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-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고유감각계 활동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사회성증진 위한 활동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월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~ 12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일시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매주 목요일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15:00 ~ 16:30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        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매주 수요일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15:00 ~ 16:30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개별언어치료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67544" y="1916832"/>
            <a:ext cx="8215312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18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미만의 언어장애 아동 및 청소년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호흡훈련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발성훈련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조음훈련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            언어 이해와 표현능력 증진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1~3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(40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 smtClean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언어 그룹치료</a:t>
            </a:r>
            <a:endParaRPr lang="ko-KR" altLang="en-US" sz="5400" dirty="0">
              <a:solidFill>
                <a:schemeClr val="tx1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5604" name="직사각형 3"/>
          <p:cNvSpPr>
            <a:spLocks noChangeArrowheads="1"/>
          </p:cNvSpPr>
          <p:nvPr/>
        </p:nvSpPr>
        <p:spPr bwMode="auto">
          <a:xfrm>
            <a:off x="467544" y="1844824"/>
            <a:ext cx="828675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4-7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미만의 미취학아동으로 다양한 장애와 증후군으로 인하여 화용론 측면에서 언어중재가 요구되는 아동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화용능력의 발달을 위한 다양한 치료 프로그램을 통하여 촉진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역할극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상호작용놀이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요리활동 등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 smtClean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인원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: 4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명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월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~ 12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월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(1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년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)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Tx/>
              <a:buChar char="•"/>
            </a:pP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 화요일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14:30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~ 16:30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 smtClean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언어 </a:t>
            </a:r>
            <a:r>
              <a:rPr lang="ko-KR" altLang="en-US" sz="5400" dirty="0" err="1" smtClean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소그룹치료</a:t>
            </a:r>
            <a:endParaRPr lang="ko-KR" altLang="en-US" sz="5400" dirty="0">
              <a:solidFill>
                <a:schemeClr val="tx1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5604" name="직사각형 3"/>
          <p:cNvSpPr>
            <a:spLocks noChangeArrowheads="1"/>
          </p:cNvSpPr>
          <p:nvPr/>
        </p:nvSpPr>
        <p:spPr bwMode="auto">
          <a:xfrm>
            <a:off x="467544" y="1916832"/>
            <a:ext cx="828675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7-12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세 미만의 </a:t>
            </a:r>
            <a:r>
              <a:rPr kumimoji="0" lang="ko-KR" altLang="en-US" sz="2800" b="1" dirty="0" err="1" smtClean="0">
                <a:latin typeface="굴림" pitchFamily="50" charset="-127"/>
                <a:ea typeface="굴림" pitchFamily="50" charset="-127"/>
              </a:rPr>
              <a:t>학령기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 아동</a:t>
            </a: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화용능력의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발달을 위한 다양한 치료 프로그램을 통하여 촉진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역할극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상호작용놀이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요리활동 등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 smtClean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인원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개 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그룹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각 그룹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명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씩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년 </a:t>
            </a:r>
            <a:endParaRPr kumimoji="0" lang="ko-KR" altLang="en-US" sz="900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Tx/>
              <a:buChar char="•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회 월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금요일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시간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 txBox="1">
            <a:spLocks noChangeArrowheads="1"/>
          </p:cNvSpPr>
          <p:nvPr/>
        </p:nvSpPr>
        <p:spPr bwMode="auto">
          <a:xfrm>
            <a:off x="539552" y="18864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kumimoji="0" lang="ko-KR" altLang="en-US" sz="5400" b="1" dirty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개별특수교육</a:t>
            </a:r>
          </a:p>
        </p:txBody>
      </p:sp>
      <p:sp>
        <p:nvSpPr>
          <p:cNvPr id="26628" name="Rectangle 6"/>
          <p:cNvSpPr txBox="1">
            <a:spLocks noChangeArrowheads="1"/>
          </p:cNvSpPr>
          <p:nvPr/>
        </p:nvSpPr>
        <p:spPr bwMode="auto">
          <a:xfrm>
            <a:off x="467544" y="1772816"/>
            <a:ext cx="8215313" cy="38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교육진단 결과 본 프로그램의 필요성이 요구되는 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18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미만의 아동 및 청소년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16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기본개념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분류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변별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기억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문제해결 향상을 위한 놀이활동 및 기초학습기능 향상 활동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16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16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(40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2"/>
          <p:cNvSpPr txBox="1">
            <a:spLocks noChangeArrowheads="1"/>
          </p:cNvSpPr>
          <p:nvPr/>
        </p:nvSpPr>
        <p:spPr bwMode="auto">
          <a:xfrm>
            <a:off x="611560" y="260648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ko-KR" altLang="en-US" sz="6000" dirty="0" err="1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게임반</a:t>
            </a:r>
            <a:r>
              <a:rPr kumimoji="0" lang="ko-KR" altLang="en-US" sz="6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 </a:t>
            </a:r>
            <a:r>
              <a:rPr kumimoji="0" lang="en-US" altLang="ko-KR" sz="6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1,2,3</a:t>
            </a:r>
            <a:r>
              <a:rPr kumimoji="0" lang="ko-KR" altLang="en-US" sz="60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반</a:t>
            </a:r>
            <a:r>
              <a:rPr kumimoji="0" lang="en-US" altLang="ko-KR" sz="20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–</a:t>
            </a:r>
            <a:r>
              <a:rPr kumimoji="0" lang="ko-KR" altLang="en-US" sz="20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특수교육 </a:t>
            </a:r>
            <a:r>
              <a:rPr kumimoji="0" lang="ko-KR" altLang="en-US" sz="2000" dirty="0" smtClean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그룹</a:t>
            </a:r>
            <a:endParaRPr kumimoji="0" lang="en-US" altLang="ko-KR" sz="2000" dirty="0">
              <a:solidFill>
                <a:srgbClr val="000000"/>
              </a:solidFill>
              <a:latin typeface="Gill Sans MT" pitchFamily="34" charset="0"/>
              <a:ea typeface="HY엽서L" pitchFamily="18" charset="-127"/>
            </a:endParaRPr>
          </a:p>
        </p:txBody>
      </p:sp>
      <p:sp>
        <p:nvSpPr>
          <p:cNvPr id="27652" name="Rectangle 6"/>
          <p:cNvSpPr txBox="1">
            <a:spLocks noChangeArrowheads="1"/>
          </p:cNvSpPr>
          <p:nvPr/>
        </p:nvSpPr>
        <p:spPr bwMode="auto">
          <a:xfrm>
            <a:off x="395288" y="1773238"/>
            <a:ext cx="821531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 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6-7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미취학 아동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           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 초등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1-2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학년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           3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반  초등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3-4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학년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사회적 기술 습득 및 기초학습기능 향상을 위한 보드게임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카드게임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전통놀이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레크레이션</a:t>
            </a: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900" b="1" dirty="0" smtClean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인원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그룹별 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5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명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1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년</a:t>
            </a: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(70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467544" y="0"/>
            <a:ext cx="3888432" cy="1412776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en-US" altLang="ko-KR" sz="6600" dirty="0">
                <a:solidFill>
                  <a:schemeClr val="bg2">
                    <a:lumMod val="1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5500" dirty="0">
                <a:solidFill>
                  <a:schemeClr val="bg2">
                    <a:lumMod val="1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HY견고딕" pitchFamily="18" charset="-127"/>
                <a:ea typeface="HY견고딕" pitchFamily="18" charset="-127"/>
                <a:cs typeface="+mj-cs"/>
              </a:rPr>
              <a:t>기타 사업</a:t>
            </a:r>
          </a:p>
        </p:txBody>
      </p:sp>
      <p:sp>
        <p:nvSpPr>
          <p:cNvPr id="28676" name="Rectangle 14"/>
          <p:cNvSpPr>
            <a:spLocks noChangeArrowheads="1"/>
          </p:cNvSpPr>
          <p:nvPr/>
        </p:nvSpPr>
        <p:spPr bwMode="auto">
          <a:xfrm>
            <a:off x="1000125" y="2643188"/>
            <a:ext cx="75009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ko-KR" altLang="en-US" sz="4400" b="1" dirty="0">
                <a:latin typeface="굴림" pitchFamily="50" charset="-127"/>
                <a:ea typeface="굴림" pitchFamily="50" charset="-127"/>
              </a:rPr>
              <a:t>지역행사 연계 발달검사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AutoNum type="arabicPeriod"/>
            </a:pPr>
            <a:endParaRPr lang="en-US" altLang="ko-KR" sz="4400" b="1" dirty="0">
              <a:latin typeface="굴림" pitchFamily="50" charset="-127"/>
              <a:ea typeface="굴림" pitchFamily="50" charset="-127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ko-KR" altLang="en-US" sz="4400" b="1" dirty="0">
                <a:latin typeface="굴림" pitchFamily="50" charset="-127"/>
                <a:ea typeface="굴림" pitchFamily="50" charset="-127"/>
              </a:rPr>
              <a:t>통합지원</a:t>
            </a:r>
            <a:endParaRPr lang="en-US" altLang="ko-KR" sz="44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143000"/>
          </a:xfrm>
        </p:spPr>
        <p:txBody>
          <a:bodyPr>
            <a:normAutofit/>
          </a:bodyPr>
          <a:lstStyle/>
          <a:p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치료 </a:t>
            </a:r>
            <a:r>
              <a:rPr lang="ko-KR" altLang="en-US" sz="5400" dirty="0" err="1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바우처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67544" y="3429000"/>
            <a:ext cx="3770313" cy="32202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치료실 현황</a:t>
            </a: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언어치료 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실</a:t>
            </a: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인지치료 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실</a:t>
            </a: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미술치료실</a:t>
            </a: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심리치료실</a:t>
            </a:r>
            <a:endParaRPr lang="ko-KR" alt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700808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3600" b="1" dirty="0" err="1" smtClean="0">
                <a:latin typeface="굴림" pitchFamily="50" charset="-127"/>
                <a:ea typeface="굴림" pitchFamily="50" charset="-127"/>
              </a:rPr>
              <a:t>바우처</a:t>
            </a:r>
            <a:r>
              <a:rPr lang="ko-KR" altLang="en-US" sz="3600" b="1" dirty="0" smtClean="0">
                <a:latin typeface="굴림" pitchFamily="50" charset="-127"/>
                <a:ea typeface="굴림" pitchFamily="50" charset="-127"/>
              </a:rPr>
              <a:t> 카드 소지자로 치료를 희망하는 이용자</a:t>
            </a:r>
            <a:endParaRPr lang="en-US" altLang="ko-KR" sz="3600" b="1" dirty="0" smtClean="0">
              <a:latin typeface="굴림" pitchFamily="50" charset="-127"/>
              <a:ea typeface="굴림" pitchFamily="50" charset="-127"/>
            </a:endParaRPr>
          </a:p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3501008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치료사 현황 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: 7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명</a:t>
            </a: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    (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언어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특수교사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, </a:t>
            </a:r>
          </a:p>
          <a:p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          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미술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심리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)</a:t>
            </a:r>
            <a:endParaRPr lang="ko-KR" altLang="en-US" sz="36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AutoShap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3568" y="2636912"/>
            <a:ext cx="7959725" cy="18065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o-KR" altLang="en-US" sz="7200" dirty="0" smtClean="0">
                <a:solidFill>
                  <a:schemeClr val="accent5">
                    <a:lumMod val="75000"/>
                  </a:schemeClr>
                </a:solidFill>
                <a:latin typeface="돋움" pitchFamily="50" charset="-127"/>
                <a:ea typeface=""/>
              </a:rPr>
              <a:t>감 사 합 </a:t>
            </a:r>
            <a:r>
              <a:rPr lang="ko-KR" altLang="en-US" sz="7200" dirty="0" err="1" smtClean="0">
                <a:solidFill>
                  <a:schemeClr val="accent5">
                    <a:lumMod val="75000"/>
                  </a:schemeClr>
                </a:solidFill>
                <a:latin typeface="돋움" pitchFamily="50" charset="-127"/>
                <a:ea typeface=""/>
              </a:rPr>
              <a:t>니</a:t>
            </a:r>
            <a:r>
              <a:rPr lang="ko-KR" altLang="en-US" sz="7200" dirty="0" smtClean="0">
                <a:solidFill>
                  <a:schemeClr val="accent5">
                    <a:lumMod val="75000"/>
                  </a:schemeClr>
                </a:solidFill>
                <a:latin typeface="돋움" pitchFamily="50" charset="-127"/>
                <a:ea typeface=""/>
              </a:rPr>
              <a:t> 다  </a:t>
            </a:r>
            <a:r>
              <a:rPr lang="en-US" altLang="ko-KR" sz="7200" dirty="0">
                <a:solidFill>
                  <a:schemeClr val="accent5">
                    <a:lumMod val="75000"/>
                  </a:schemeClr>
                </a:solidFill>
                <a:latin typeface="돋움" pitchFamily="50" charset="-127"/>
                <a:ea typeface=""/>
              </a:rPr>
              <a:t>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7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692275" y="549275"/>
            <a:ext cx="29511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 </a:t>
            </a:r>
            <a:endParaRPr lang="ko-KR" altLang="en-US" sz="4400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99592" y="332656"/>
            <a:ext cx="7020436" cy="6264697"/>
            <a:chOff x="3647" y="1316"/>
            <a:chExt cx="1856" cy="2546"/>
          </a:xfrm>
        </p:grpSpPr>
        <p:sp>
          <p:nvSpPr>
            <p:cNvPr id="4" name="Oval 38"/>
            <p:cNvSpPr>
              <a:spLocks noChangeArrowheads="1"/>
            </p:cNvSpPr>
            <p:nvPr/>
          </p:nvSpPr>
          <p:spPr bwMode="gray">
            <a:xfrm>
              <a:off x="3837" y="2116"/>
              <a:ext cx="1416" cy="1434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57150" cmpd="thickThin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eaLnBrk="0" latinLnBrk="0" hangingPunct="0">
                <a:lnSpc>
                  <a:spcPct val="120000"/>
                </a:lnSpc>
                <a:defRPr/>
              </a:pPr>
              <a:endParaRPr kumimoji="0" lang="ko-KR" altLang="ko-KR" sz="1100" b="1">
                <a:solidFill>
                  <a:srgbClr val="FFCC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HY그래픽M" pitchFamily="18" charset="-127"/>
              </a:endParaRPr>
            </a:p>
          </p:txBody>
        </p:sp>
        <p:sp>
          <p:nvSpPr>
            <p:cNvPr id="5" name="Text Box 39"/>
            <p:cNvSpPr txBox="1">
              <a:spLocks noChangeArrowheads="1"/>
            </p:cNvSpPr>
            <p:nvPr/>
          </p:nvSpPr>
          <p:spPr bwMode="auto">
            <a:xfrm>
              <a:off x="3916" y="1316"/>
              <a:ext cx="1308" cy="4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bIns="46038" anchor="ctr" anchorCtr="1"/>
            <a:lstStyle/>
            <a:p>
              <a:pPr marL="282575" indent="-282575" algn="ctr" eaLnBrk="0" latinLnBrk="0" hangingPunct="0">
                <a:spcBef>
                  <a:spcPct val="50000"/>
                </a:spcBef>
                <a:buClr>
                  <a:schemeClr val="tx2"/>
                </a:buClr>
                <a:buSzPct val="70000"/>
                <a:buFont typeface="Monotype Sorts" pitchFamily="2" charset="2"/>
                <a:buNone/>
                <a:defRPr/>
              </a:pPr>
              <a:r>
                <a:rPr kumimoji="0" lang="ko-KR" altLang="en-US" sz="5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견고딕" pitchFamily="18" charset="-127"/>
                  <a:ea typeface="HY견고딕" pitchFamily="18" charset="-127"/>
                </a:rPr>
                <a:t>기 초 재 활</a:t>
              </a:r>
              <a:endParaRPr kumimoji="0" lang="en-US" altLang="ko-KR" sz="5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319" name="Oval 40"/>
            <p:cNvSpPr>
              <a:spLocks noChangeArrowheads="1"/>
            </p:cNvSpPr>
            <p:nvPr/>
          </p:nvSpPr>
          <p:spPr bwMode="gray">
            <a:xfrm>
              <a:off x="4261" y="1799"/>
              <a:ext cx="566" cy="578"/>
            </a:xfrm>
            <a:prstGeom prst="ellipse">
              <a:avLst/>
            </a:prstGeom>
            <a:gradFill rotWithShape="0">
              <a:gsLst>
                <a:gs pos="0">
                  <a:srgbClr val="FF77FF"/>
                </a:gs>
                <a:gs pos="100000">
                  <a:srgbClr val="7637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990099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물리치료</a:t>
              </a:r>
            </a:p>
          </p:txBody>
        </p:sp>
        <p:sp>
          <p:nvSpPr>
            <p:cNvPr id="13320" name="Oval 41"/>
            <p:cNvSpPr>
              <a:spLocks noChangeArrowheads="1"/>
            </p:cNvSpPr>
            <p:nvPr/>
          </p:nvSpPr>
          <p:spPr bwMode="gray">
            <a:xfrm>
              <a:off x="4261" y="3284"/>
              <a:ext cx="566" cy="578"/>
            </a:xfrm>
            <a:prstGeom prst="ellipse">
              <a:avLst/>
            </a:prstGeom>
            <a:gradFill rotWithShape="0">
              <a:gsLst>
                <a:gs pos="0">
                  <a:srgbClr val="7F7FFF"/>
                </a:gs>
                <a:gs pos="100000">
                  <a:srgbClr val="47478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 err="1">
                  <a:latin typeface="Arial" pitchFamily="34" charset="0"/>
                  <a:ea typeface="HY그래픽M" pitchFamily="18" charset="-127"/>
                </a:rPr>
                <a:t>바우처</a:t>
              </a:r>
              <a:endParaRPr kumimoji="0" lang="en-US" altLang="ko-KR" sz="2000" b="1" dirty="0">
                <a:latin typeface="Arial" pitchFamily="34" charset="0"/>
                <a:ea typeface="HY그래픽M" pitchFamily="18" charset="-127"/>
              </a:endParaRPr>
            </a:p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미술</a:t>
              </a:r>
              <a:r>
                <a:rPr kumimoji="0" lang="en-US" altLang="ko-KR" sz="2000" b="1" dirty="0">
                  <a:latin typeface="Arial" pitchFamily="34" charset="0"/>
                  <a:ea typeface="HY그래픽M" pitchFamily="18" charset="-127"/>
                </a:rPr>
                <a:t>,</a:t>
              </a: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인지</a:t>
              </a:r>
              <a:r>
                <a:rPr kumimoji="0" lang="en-US" altLang="ko-KR" sz="2000" b="1" dirty="0">
                  <a:latin typeface="Arial" pitchFamily="34" charset="0"/>
                  <a:ea typeface="HY그래픽M" pitchFamily="18" charset="-127"/>
                </a:rPr>
                <a:t>,</a:t>
              </a:r>
            </a:p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언어</a:t>
              </a:r>
              <a:r>
                <a:rPr kumimoji="0" lang="en-US" altLang="ko-KR" sz="2000" b="1" dirty="0">
                  <a:latin typeface="Arial" pitchFamily="34" charset="0"/>
                  <a:ea typeface="HY그래픽M" pitchFamily="18" charset="-127"/>
                </a:rPr>
                <a:t>,</a:t>
              </a: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심리</a:t>
              </a:r>
              <a:endParaRPr kumimoji="0" lang="en-US" altLang="ko-KR" sz="2000" b="1" dirty="0">
                <a:latin typeface="Arial" pitchFamily="34" charset="0"/>
                <a:ea typeface="HY그래픽M" pitchFamily="18" charset="-127"/>
              </a:endParaRPr>
            </a:p>
          </p:txBody>
        </p:sp>
        <p:sp>
          <p:nvSpPr>
            <p:cNvPr id="13321" name="Oval 42"/>
            <p:cNvSpPr>
              <a:spLocks noChangeArrowheads="1"/>
            </p:cNvSpPr>
            <p:nvPr/>
          </p:nvSpPr>
          <p:spPr bwMode="gray">
            <a:xfrm>
              <a:off x="3648" y="2160"/>
              <a:ext cx="566" cy="576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5D7C9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66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특수교육</a:t>
              </a:r>
              <a:endParaRPr kumimoji="0" lang="en-US" altLang="ko-KR" sz="2000" b="1" dirty="0">
                <a:latin typeface="Arial" pitchFamily="34" charset="0"/>
                <a:ea typeface="HY그래픽M" pitchFamily="18" charset="-127"/>
              </a:endParaRPr>
            </a:p>
          </p:txBody>
        </p:sp>
        <p:sp>
          <p:nvSpPr>
            <p:cNvPr id="13322" name="Oval 43"/>
            <p:cNvSpPr>
              <a:spLocks noChangeArrowheads="1"/>
            </p:cNvSpPr>
            <p:nvPr/>
          </p:nvSpPr>
          <p:spPr bwMode="gray">
            <a:xfrm>
              <a:off x="3647" y="2928"/>
              <a:ext cx="566" cy="579"/>
            </a:xfrm>
            <a:prstGeom prst="ellipse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0047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>
                  <a:latin typeface="Arial" pitchFamily="34" charset="0"/>
                  <a:ea typeface="HY그래픽M" pitchFamily="18" charset="-127"/>
                </a:rPr>
                <a:t>언어치료</a:t>
              </a:r>
              <a:endParaRPr kumimoji="0" lang="en-US" altLang="ko-KR" sz="2000" b="1">
                <a:latin typeface="Arial" pitchFamily="34" charset="0"/>
                <a:ea typeface="HY그래픽M" pitchFamily="18" charset="-127"/>
              </a:endParaRPr>
            </a:p>
          </p:txBody>
        </p:sp>
        <p:sp>
          <p:nvSpPr>
            <p:cNvPr id="13323" name="Oval 44"/>
            <p:cNvSpPr>
              <a:spLocks noChangeArrowheads="1"/>
            </p:cNvSpPr>
            <p:nvPr/>
          </p:nvSpPr>
          <p:spPr bwMode="gray">
            <a:xfrm>
              <a:off x="4937" y="2977"/>
              <a:ext cx="566" cy="579"/>
            </a:xfrm>
            <a:prstGeom prst="ellipse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76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>
                  <a:latin typeface="Arial" pitchFamily="34" charset="0"/>
                  <a:ea typeface="HY그래픽M" pitchFamily="18" charset="-127"/>
                </a:rPr>
                <a:t>감각통합</a:t>
              </a:r>
              <a:endParaRPr kumimoji="0" lang="en-US" altLang="ko-KR" sz="2000" b="1">
                <a:latin typeface="Arial" pitchFamily="34" charset="0"/>
                <a:ea typeface="HY그래픽M" pitchFamily="18" charset="-127"/>
              </a:endParaRPr>
            </a:p>
          </p:txBody>
        </p:sp>
        <p:sp>
          <p:nvSpPr>
            <p:cNvPr id="13324" name="Oval 45"/>
            <p:cNvSpPr>
              <a:spLocks noChangeArrowheads="1"/>
            </p:cNvSpPr>
            <p:nvPr/>
          </p:nvSpPr>
          <p:spPr bwMode="auto">
            <a:xfrm>
              <a:off x="4887" y="2155"/>
              <a:ext cx="568" cy="578"/>
            </a:xfrm>
            <a:prstGeom prst="ellipse">
              <a:avLst/>
            </a:prstGeom>
            <a:gradFill rotWithShape="0">
              <a:gsLst>
                <a:gs pos="0">
                  <a:srgbClr val="CCCC00"/>
                </a:gs>
                <a:gs pos="100000">
                  <a:srgbClr val="8787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tIns="91440" bIns="91440" anchor="ctr" anchorCtr="1"/>
            <a:lstStyle/>
            <a:p>
              <a:pPr algn="ctr" eaLnBrk="0" latinLnBrk="0" hangingPunct="0">
                <a:lnSpc>
                  <a:spcPct val="120000"/>
                </a:lnSpc>
              </a:pPr>
              <a:r>
                <a:rPr kumimoji="0" lang="ko-KR" altLang="en-US" sz="2000" b="1" dirty="0">
                  <a:latin typeface="Arial" pitchFamily="34" charset="0"/>
                  <a:ea typeface="HY그래픽M" pitchFamily="18" charset="-127"/>
                </a:rPr>
                <a:t>작업치료</a:t>
              </a:r>
            </a:p>
          </p:txBody>
        </p:sp>
        <p:sp>
          <p:nvSpPr>
            <p:cNvPr id="13325" name="Rectangle 46"/>
            <p:cNvSpPr>
              <a:spLocks noChangeArrowheads="1"/>
            </p:cNvSpPr>
            <p:nvPr/>
          </p:nvSpPr>
          <p:spPr bwMode="auto">
            <a:xfrm>
              <a:off x="4262" y="2690"/>
              <a:ext cx="570" cy="36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latinLnBrk="0" hangingPunct="0">
                <a:spcBef>
                  <a:spcPct val="50000"/>
                </a:spcBef>
                <a:buClr>
                  <a:srgbClr val="003366"/>
                </a:buClr>
                <a:buSzPct val="85000"/>
                <a:buFont typeface="Wingdings" pitchFamily="2" charset="2"/>
                <a:buNone/>
              </a:pPr>
              <a:r>
                <a:rPr kumimoji="0" lang="ko-KR" altLang="en-US" sz="4800" b="1" dirty="0">
                  <a:latin typeface="Arial" pitchFamily="34" charset="0"/>
                  <a:ea typeface="HY태고딕"/>
                  <a:cs typeface="HY태고딕"/>
                </a:rPr>
                <a:t>대상자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모서리가 둥근 직사각형 26"/>
          <p:cNvSpPr/>
          <p:nvPr/>
        </p:nvSpPr>
        <p:spPr>
          <a:xfrm>
            <a:off x="323528" y="2060848"/>
            <a:ext cx="2232248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내관</a:t>
            </a:r>
            <a:endParaRPr lang="en-US" altLang="ko-KR" sz="2800" dirty="0" smtClean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전화상</a:t>
            </a:r>
            <a:r>
              <a:rPr lang="ko-KR" altLang="en-US" sz="28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담</a:t>
            </a:r>
          </a:p>
        </p:txBody>
      </p:sp>
      <p:sp>
        <p:nvSpPr>
          <p:cNvPr id="29" name="모서리가 둥근 직사각형 28"/>
          <p:cNvSpPr/>
          <p:nvPr/>
        </p:nvSpPr>
        <p:spPr>
          <a:xfrm>
            <a:off x="3419872" y="5373216"/>
            <a:ext cx="22322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종결 후 </a:t>
            </a:r>
            <a:endParaRPr lang="en-US" altLang="ko-KR" sz="2800" dirty="0" smtClean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재대기</a:t>
            </a:r>
            <a:endParaRPr lang="ko-KR" altLang="en-US" sz="28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3491880" y="2060848"/>
            <a:ext cx="2232248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서비스 </a:t>
            </a:r>
            <a:endParaRPr lang="en-US" altLang="ko-KR" sz="2800" dirty="0" smtClean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신청대기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내방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ko-KR" altLang="en-US" sz="28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6588224" y="2060848"/>
            <a:ext cx="2232248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서비스 </a:t>
            </a:r>
            <a:endParaRPr lang="en-US" altLang="ko-KR" sz="2800" dirty="0" smtClean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이용</a:t>
            </a:r>
            <a:endParaRPr lang="en-US" altLang="ko-KR" sz="2800" dirty="0" smtClean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en-US" altLang="ko-KR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진단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평가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lang="ko-KR" altLang="en-US" sz="28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2" name="오른쪽 화살표 31"/>
          <p:cNvSpPr/>
          <p:nvPr/>
        </p:nvSpPr>
        <p:spPr>
          <a:xfrm>
            <a:off x="2843808" y="2924944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화살표 32"/>
          <p:cNvSpPr/>
          <p:nvPr/>
        </p:nvSpPr>
        <p:spPr>
          <a:xfrm>
            <a:off x="5940152" y="2924944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2339752" y="764704"/>
            <a:ext cx="46085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서비스 이용절차</a:t>
            </a:r>
            <a:endParaRPr lang="ko-KR" altLang="en-US" sz="36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위로 굽은 화살표 10"/>
          <p:cNvSpPr/>
          <p:nvPr/>
        </p:nvSpPr>
        <p:spPr>
          <a:xfrm>
            <a:off x="6732240" y="4941168"/>
            <a:ext cx="1080120" cy="129614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cene3d>
            <a:camera prst="orthographicFront">
              <a:rot lat="0" lon="10799977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위쪽 화살표 11"/>
          <p:cNvSpPr/>
          <p:nvPr/>
        </p:nvSpPr>
        <p:spPr>
          <a:xfrm>
            <a:off x="4283968" y="4437112"/>
            <a:ext cx="576064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65333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6600" b="1" dirty="0" smtClean="0">
                <a:solidFill>
                  <a:schemeClr val="bg2">
                    <a:lumMod val="25000"/>
                  </a:schemeClr>
                </a:solidFill>
              </a:rPr>
              <a:t>사 업 내 </a:t>
            </a:r>
            <a:r>
              <a:rPr lang="ko-KR" altLang="en-US" sz="6600" b="1" dirty="0">
                <a:solidFill>
                  <a:schemeClr val="bg2">
                    <a:lumMod val="25000"/>
                  </a:schemeClr>
                </a:solidFill>
              </a:rPr>
              <a:t>용</a:t>
            </a:r>
          </a:p>
        </p:txBody>
      </p:sp>
      <p:grpSp>
        <p:nvGrpSpPr>
          <p:cNvPr id="2" name="Group 572"/>
          <p:cNvGrpSpPr>
            <a:grpSpLocks/>
          </p:cNvGrpSpPr>
          <p:nvPr/>
        </p:nvGrpSpPr>
        <p:grpSpPr bwMode="auto">
          <a:xfrm>
            <a:off x="1123950" y="2428875"/>
            <a:ext cx="6408738" cy="3168749"/>
            <a:chOff x="1610" y="1073"/>
            <a:chExt cx="2481" cy="1800"/>
          </a:xfrm>
        </p:grpSpPr>
        <p:sp>
          <p:nvSpPr>
            <p:cNvPr id="23" name="AutoShape 548"/>
            <p:cNvSpPr>
              <a:spLocks noChangeArrowheads="1"/>
            </p:cNvSpPr>
            <p:nvPr/>
          </p:nvSpPr>
          <p:spPr bwMode="auto">
            <a:xfrm>
              <a:off x="2061" y="1073"/>
              <a:ext cx="2030" cy="373"/>
            </a:xfrm>
            <a:prstGeom prst="roundRect">
              <a:avLst>
                <a:gd name="adj" fmla="val 17963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ko-KR" altLang="en-US"/>
            </a:p>
          </p:txBody>
        </p:sp>
        <p:sp>
          <p:nvSpPr>
            <p:cNvPr id="24" name="AutoShape 549"/>
            <p:cNvSpPr>
              <a:spLocks noChangeArrowheads="1"/>
            </p:cNvSpPr>
            <p:nvPr/>
          </p:nvSpPr>
          <p:spPr bwMode="auto">
            <a:xfrm>
              <a:off x="2082" y="1088"/>
              <a:ext cx="1991" cy="343"/>
            </a:xfrm>
            <a:prstGeom prst="roundRect">
              <a:avLst>
                <a:gd name="adj" fmla="val 18074"/>
              </a:avLst>
            </a:prstGeom>
            <a:solidFill>
              <a:schemeClr val="bg1"/>
            </a:soli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2400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물 리 치 </a:t>
              </a:r>
              <a:r>
                <a:rPr lang="ko-KR" altLang="en-US" sz="2400" dirty="0" err="1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료</a:t>
              </a:r>
              <a:endParaRPr lang="ko-KR" altLang="en-US" sz="240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25" name="AutoShape 550"/>
            <p:cNvSpPr>
              <a:spLocks noChangeArrowheads="1"/>
            </p:cNvSpPr>
            <p:nvPr/>
          </p:nvSpPr>
          <p:spPr bwMode="auto">
            <a:xfrm>
              <a:off x="1610" y="1073"/>
              <a:ext cx="394" cy="39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6" name="AutoShape 551"/>
            <p:cNvSpPr>
              <a:spLocks noChangeArrowheads="1"/>
            </p:cNvSpPr>
            <p:nvPr/>
          </p:nvSpPr>
          <p:spPr bwMode="auto">
            <a:xfrm>
              <a:off x="1628" y="1091"/>
              <a:ext cx="360" cy="3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0F0EC"/>
                </a:gs>
                <a:gs pos="100000">
                  <a:srgbClr val="6A6B51"/>
                </a:gs>
              </a:gsLst>
              <a:lin ang="2700000" scaled="1"/>
            </a:gra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Ⅰ</a:t>
              </a:r>
            </a:p>
          </p:txBody>
        </p:sp>
        <p:sp>
          <p:nvSpPr>
            <p:cNvPr id="27" name="AutoShape 553"/>
            <p:cNvSpPr>
              <a:spLocks noChangeArrowheads="1"/>
            </p:cNvSpPr>
            <p:nvPr/>
          </p:nvSpPr>
          <p:spPr bwMode="auto">
            <a:xfrm>
              <a:off x="2061" y="1541"/>
              <a:ext cx="2030" cy="373"/>
            </a:xfrm>
            <a:prstGeom prst="roundRect">
              <a:avLst>
                <a:gd name="adj" fmla="val 17963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ko-KR" altLang="en-US"/>
            </a:p>
          </p:txBody>
        </p:sp>
        <p:sp>
          <p:nvSpPr>
            <p:cNvPr id="28" name="AutoShape 554"/>
            <p:cNvSpPr>
              <a:spLocks noChangeArrowheads="1"/>
            </p:cNvSpPr>
            <p:nvPr/>
          </p:nvSpPr>
          <p:spPr bwMode="auto">
            <a:xfrm>
              <a:off x="2082" y="1556"/>
              <a:ext cx="1991" cy="343"/>
            </a:xfrm>
            <a:prstGeom prst="roundRect">
              <a:avLst>
                <a:gd name="adj" fmla="val 18074"/>
              </a:avLst>
            </a:prstGeom>
            <a:solidFill>
              <a:schemeClr val="bg1"/>
            </a:soli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2400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작 업 치 </a:t>
              </a:r>
              <a:r>
                <a:rPr lang="ko-KR" altLang="en-US" sz="2400" dirty="0" err="1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료</a:t>
              </a:r>
              <a:endParaRPr lang="ko-KR" altLang="en-US" sz="240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29" name="AutoShape 555"/>
            <p:cNvSpPr>
              <a:spLocks noChangeArrowheads="1"/>
            </p:cNvSpPr>
            <p:nvPr/>
          </p:nvSpPr>
          <p:spPr bwMode="auto">
            <a:xfrm>
              <a:off x="1610" y="1541"/>
              <a:ext cx="394" cy="39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" name="AutoShape 556"/>
            <p:cNvSpPr>
              <a:spLocks noChangeArrowheads="1"/>
            </p:cNvSpPr>
            <p:nvPr/>
          </p:nvSpPr>
          <p:spPr bwMode="auto">
            <a:xfrm>
              <a:off x="1628" y="1559"/>
              <a:ext cx="360" cy="3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0F0EC"/>
                </a:gs>
                <a:gs pos="100000">
                  <a:srgbClr val="6A6B51"/>
                </a:gs>
              </a:gsLst>
              <a:lin ang="2700000" scaled="1"/>
            </a:gra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Ⅱ</a:t>
              </a:r>
            </a:p>
          </p:txBody>
        </p:sp>
        <p:sp>
          <p:nvSpPr>
            <p:cNvPr id="31" name="AutoShape 558"/>
            <p:cNvSpPr>
              <a:spLocks noChangeArrowheads="1"/>
            </p:cNvSpPr>
            <p:nvPr/>
          </p:nvSpPr>
          <p:spPr bwMode="auto">
            <a:xfrm>
              <a:off x="2061" y="2010"/>
              <a:ext cx="2030" cy="373"/>
            </a:xfrm>
            <a:prstGeom prst="roundRect">
              <a:avLst>
                <a:gd name="adj" fmla="val 17963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ko-KR" altLang="en-US"/>
            </a:p>
          </p:txBody>
        </p:sp>
        <p:sp>
          <p:nvSpPr>
            <p:cNvPr id="32" name="AutoShape 559"/>
            <p:cNvSpPr>
              <a:spLocks noChangeArrowheads="1"/>
            </p:cNvSpPr>
            <p:nvPr/>
          </p:nvSpPr>
          <p:spPr bwMode="auto">
            <a:xfrm>
              <a:off x="2082" y="2025"/>
              <a:ext cx="1991" cy="343"/>
            </a:xfrm>
            <a:prstGeom prst="roundRect">
              <a:avLst>
                <a:gd name="adj" fmla="val 18074"/>
              </a:avLst>
            </a:prstGeom>
            <a:solidFill>
              <a:schemeClr val="bg1"/>
            </a:soli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2400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언 어 치 </a:t>
              </a:r>
              <a:r>
                <a:rPr lang="ko-KR" altLang="en-US" sz="2400" dirty="0" err="1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료</a:t>
              </a:r>
              <a:endParaRPr lang="ko-KR" altLang="en-US" sz="240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33" name="AutoShape 560"/>
            <p:cNvSpPr>
              <a:spLocks noChangeArrowheads="1"/>
            </p:cNvSpPr>
            <p:nvPr/>
          </p:nvSpPr>
          <p:spPr bwMode="auto">
            <a:xfrm>
              <a:off x="1610" y="2010"/>
              <a:ext cx="394" cy="39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4" name="AutoShape 561"/>
            <p:cNvSpPr>
              <a:spLocks noChangeArrowheads="1"/>
            </p:cNvSpPr>
            <p:nvPr/>
          </p:nvSpPr>
          <p:spPr bwMode="auto">
            <a:xfrm>
              <a:off x="1628" y="2028"/>
              <a:ext cx="360" cy="3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0F0EC"/>
                </a:gs>
                <a:gs pos="100000">
                  <a:srgbClr val="6A6B51"/>
                </a:gs>
              </a:gsLst>
              <a:lin ang="2700000" scaled="1"/>
            </a:gra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Ⅲ</a:t>
              </a:r>
            </a:p>
          </p:txBody>
        </p:sp>
        <p:sp>
          <p:nvSpPr>
            <p:cNvPr id="35" name="AutoShape 563"/>
            <p:cNvSpPr>
              <a:spLocks noChangeArrowheads="1"/>
            </p:cNvSpPr>
            <p:nvPr/>
          </p:nvSpPr>
          <p:spPr bwMode="auto">
            <a:xfrm>
              <a:off x="2061" y="2479"/>
              <a:ext cx="2030" cy="373"/>
            </a:xfrm>
            <a:prstGeom prst="roundRect">
              <a:avLst>
                <a:gd name="adj" fmla="val 17963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ko-KR" altLang="en-US"/>
            </a:p>
          </p:txBody>
        </p:sp>
        <p:sp>
          <p:nvSpPr>
            <p:cNvPr id="36" name="AutoShape 564"/>
            <p:cNvSpPr>
              <a:spLocks noChangeArrowheads="1"/>
            </p:cNvSpPr>
            <p:nvPr/>
          </p:nvSpPr>
          <p:spPr bwMode="auto">
            <a:xfrm>
              <a:off x="2081" y="2500"/>
              <a:ext cx="1991" cy="343"/>
            </a:xfrm>
            <a:prstGeom prst="roundRect">
              <a:avLst>
                <a:gd name="adj" fmla="val 18074"/>
              </a:avLst>
            </a:prstGeom>
            <a:solidFill>
              <a:schemeClr val="bg1"/>
            </a:soli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2400" dirty="0" err="1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특</a:t>
              </a:r>
              <a:r>
                <a:rPr lang="ko-KR" altLang="en-US" sz="2400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 수 교 </a:t>
              </a:r>
              <a:r>
                <a:rPr lang="ko-KR" altLang="en-US" sz="2400" dirty="0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육</a:t>
              </a:r>
              <a:endParaRPr lang="ko-KR" altLang="en-US" sz="240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37" name="AutoShape 565"/>
            <p:cNvSpPr>
              <a:spLocks noChangeArrowheads="1"/>
            </p:cNvSpPr>
            <p:nvPr/>
          </p:nvSpPr>
          <p:spPr bwMode="auto">
            <a:xfrm>
              <a:off x="1610" y="2479"/>
              <a:ext cx="394" cy="39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8" name="AutoShape 566"/>
            <p:cNvSpPr>
              <a:spLocks noChangeArrowheads="1"/>
            </p:cNvSpPr>
            <p:nvPr/>
          </p:nvSpPr>
          <p:spPr bwMode="auto">
            <a:xfrm>
              <a:off x="1635" y="2500"/>
              <a:ext cx="360" cy="35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0F0EC"/>
                </a:gs>
                <a:gs pos="100000">
                  <a:srgbClr val="6A6B51"/>
                </a:gs>
              </a:gsLst>
              <a:lin ang="2700000" scaled="1"/>
            </a:gra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Ⅳ</a:t>
              </a:r>
            </a:p>
          </p:txBody>
        </p:sp>
      </p:grpSp>
      <p:grpSp>
        <p:nvGrpSpPr>
          <p:cNvPr id="3" name="Group 572"/>
          <p:cNvGrpSpPr>
            <a:grpSpLocks/>
          </p:cNvGrpSpPr>
          <p:nvPr/>
        </p:nvGrpSpPr>
        <p:grpSpPr bwMode="auto">
          <a:xfrm>
            <a:off x="1115616" y="5733256"/>
            <a:ext cx="6408738" cy="693604"/>
            <a:chOff x="1610" y="2479"/>
            <a:chExt cx="2481" cy="394"/>
          </a:xfrm>
        </p:grpSpPr>
        <p:sp>
          <p:nvSpPr>
            <p:cNvPr id="74" name="AutoShape 563"/>
            <p:cNvSpPr>
              <a:spLocks noChangeArrowheads="1"/>
            </p:cNvSpPr>
            <p:nvPr/>
          </p:nvSpPr>
          <p:spPr bwMode="auto">
            <a:xfrm>
              <a:off x="2061" y="2479"/>
              <a:ext cx="2030" cy="373"/>
            </a:xfrm>
            <a:prstGeom prst="roundRect">
              <a:avLst>
                <a:gd name="adj" fmla="val 17963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ko-KR" altLang="en-US"/>
            </a:p>
          </p:txBody>
        </p:sp>
        <p:sp>
          <p:nvSpPr>
            <p:cNvPr id="75" name="AutoShape 564"/>
            <p:cNvSpPr>
              <a:spLocks noChangeArrowheads="1"/>
            </p:cNvSpPr>
            <p:nvPr/>
          </p:nvSpPr>
          <p:spPr bwMode="auto">
            <a:xfrm>
              <a:off x="2081" y="2500"/>
              <a:ext cx="1991" cy="343"/>
            </a:xfrm>
            <a:prstGeom prst="roundRect">
              <a:avLst>
                <a:gd name="adj" fmla="val 18074"/>
              </a:avLst>
            </a:prstGeom>
            <a:solidFill>
              <a:schemeClr val="bg1"/>
            </a:soli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2400" dirty="0" err="1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바우처</a:t>
              </a:r>
              <a:r>
                <a:rPr lang="ko-KR" altLang="en-US" sz="2400" dirty="0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 치료</a:t>
              </a:r>
              <a:endParaRPr lang="ko-KR" altLang="en-US" sz="240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  <p:sp>
          <p:nvSpPr>
            <p:cNvPr id="76" name="AutoShape 565"/>
            <p:cNvSpPr>
              <a:spLocks noChangeArrowheads="1"/>
            </p:cNvSpPr>
            <p:nvPr/>
          </p:nvSpPr>
          <p:spPr bwMode="auto">
            <a:xfrm>
              <a:off x="1610" y="2479"/>
              <a:ext cx="394" cy="394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808162">
                  <a:alpha val="59999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7" name="AutoShape 566"/>
            <p:cNvSpPr>
              <a:spLocks noChangeArrowheads="1"/>
            </p:cNvSpPr>
            <p:nvPr/>
          </p:nvSpPr>
          <p:spPr bwMode="auto">
            <a:xfrm>
              <a:off x="1635" y="2500"/>
              <a:ext cx="360" cy="35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0F0EC"/>
                </a:gs>
                <a:gs pos="100000">
                  <a:srgbClr val="6A6B51"/>
                </a:gs>
              </a:gsLst>
              <a:lin ang="2700000" scaled="1"/>
            </a:gradFill>
            <a:ln w="12700" algn="ctr">
              <a:solidFill>
                <a:srgbClr val="808162">
                  <a:alpha val="60001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ko-KR" sz="2400" b="1" dirty="0" smtClean="0">
                  <a:solidFill>
                    <a:srgbClr val="002060"/>
                  </a:solidFill>
                  <a:latin typeface="휴먼둥근헤드라인" pitchFamily="18" charset="-127"/>
                  <a:ea typeface="휴먼둥근헤드라인" pitchFamily="18" charset="-127"/>
                </a:rPr>
                <a:t>v</a:t>
              </a:r>
              <a:endParaRPr lang="en-US" altLang="ko-KR" sz="2400" b="1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>
                <a:solidFill>
                  <a:schemeClr val="tx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개별 물리치료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539750" y="1989138"/>
            <a:ext cx="8215313" cy="417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소아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이하의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뇌병변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장애로 신체적 운동능력에 문제가 있는 아동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성인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이상의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뇌졸중등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중추신경장애로 인해 운동능력에 문제가 있는 성인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kumimoji="0" lang="en-US" altLang="ko-KR" sz="14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신경 발달학적 치료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14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3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년 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주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회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(40</a:t>
            </a:r>
            <a:r>
              <a:rPr lang="ko-KR" altLang="en-US" sz="2800" b="1" dirty="0" smtClean="0">
                <a:latin typeface="굴림" pitchFamily="50" charset="-127"/>
                <a:ea typeface="굴림" pitchFamily="50" charset="-127"/>
              </a:rPr>
              <a:t>분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0248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>
                <a:solidFill>
                  <a:schemeClr val="tx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재가장애인 </a:t>
            </a:r>
            <a:r>
              <a:rPr lang="ko-KR" altLang="en-US" sz="5400" dirty="0" smtClean="0">
                <a:solidFill>
                  <a:schemeClr val="tx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무료통증치료</a:t>
            </a:r>
            <a:endParaRPr lang="ko-KR" altLang="en-US" sz="5400" dirty="0">
              <a:solidFill>
                <a:schemeClr val="tx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436" name="Rectangle 6"/>
          <p:cNvSpPr txBox="1">
            <a:spLocks noChangeArrowheads="1"/>
          </p:cNvSpPr>
          <p:nvPr/>
        </p:nvSpPr>
        <p:spPr bwMode="auto">
          <a:xfrm>
            <a:off x="571500" y="2357438"/>
            <a:ext cx="8215313" cy="387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복지관 등록 재가장애인 중 만성통증으로 어려움을 겪고 계신 어르신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열치료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전기자극치료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공기압마사지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등을  통해  통증조절을  실시한다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.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 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시간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회 매주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금요일 </a:t>
            </a:r>
            <a:endParaRPr kumimoji="0" lang="en-US" altLang="ko-KR" sz="2800" b="1" dirty="0" smtClean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            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9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– 12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2"/>
          <p:cNvSpPr txBox="1">
            <a:spLocks noChangeArrowheads="1"/>
          </p:cNvSpPr>
          <p:nvPr/>
        </p:nvSpPr>
        <p:spPr bwMode="auto">
          <a:xfrm>
            <a:off x="571500" y="285750"/>
            <a:ext cx="8358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kumimoji="0" lang="ko-KR" altLang="en-US" sz="54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운동처방</a:t>
            </a:r>
            <a:r>
              <a:rPr kumimoji="0" lang="ko-KR" altLang="en-US" sz="54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 </a:t>
            </a:r>
            <a:endParaRPr kumimoji="0" lang="en-US" altLang="ko-KR" sz="5400" dirty="0">
              <a:solidFill>
                <a:srgbClr val="000000"/>
              </a:solidFill>
              <a:latin typeface="Gill Sans MT" pitchFamily="34" charset="0"/>
              <a:ea typeface="HY엽서L" pitchFamily="18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kumimoji="0" lang="en-US" altLang="ko-KR" sz="32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                       (</a:t>
            </a:r>
            <a:r>
              <a:rPr kumimoji="0" lang="ko-KR" altLang="en-US" sz="3200" dirty="0" err="1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체성분</a:t>
            </a:r>
            <a:r>
              <a:rPr kumimoji="0" lang="ko-KR" altLang="en-US" sz="32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 및 체력측정 </a:t>
            </a:r>
            <a:r>
              <a:rPr kumimoji="0" lang="en-US" altLang="ko-KR" sz="3200" dirty="0">
                <a:solidFill>
                  <a:srgbClr val="000000"/>
                </a:solidFill>
                <a:latin typeface="Gill Sans MT" pitchFamily="34" charset="0"/>
                <a:ea typeface="HY엽서L" pitchFamily="18" charset="-127"/>
              </a:rPr>
              <a:t>P/G)</a:t>
            </a:r>
          </a:p>
        </p:txBody>
      </p:sp>
      <p:sp>
        <p:nvSpPr>
          <p:cNvPr id="19460" name="Rectangle 6"/>
          <p:cNvSpPr txBox="1">
            <a:spLocks noChangeArrowheads="1"/>
          </p:cNvSpPr>
          <p:nvPr/>
        </p:nvSpPr>
        <p:spPr bwMode="auto">
          <a:xfrm>
            <a:off x="571500" y="2071688"/>
            <a:ext cx="82153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복지관을 이용하는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모든이용자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 및  등록된 재가 장애인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지역사회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어린이집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등 이용을 희망하는  지역주민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체성분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검사와 기초체력검사를 실시하여 현재의 건강상태를 점검하고 자신에게 맞는 운동방법과 양에 대한 조언을 실시한다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시간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매주 목요일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9:30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– 16:00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539552" y="332656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kumimoji="0" lang="ko-KR" altLang="en-US" sz="4800" b="1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 </a:t>
            </a:r>
            <a:r>
              <a:rPr kumimoji="0" lang="ko-KR" altLang="en-US" sz="5400" b="1" dirty="0">
                <a:solidFill>
                  <a:schemeClr val="tx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비만관리</a:t>
            </a:r>
            <a:r>
              <a:rPr kumimoji="0" lang="en-US" altLang="ko-KR" sz="2800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(</a:t>
            </a:r>
            <a:r>
              <a:rPr kumimoji="0" lang="ko-KR" altLang="en-US" sz="2800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체력 증진 </a:t>
            </a:r>
            <a:r>
              <a:rPr kumimoji="0" lang="en-US" altLang="ko-KR" sz="2800" dirty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</a:rPr>
              <a:t>P/G)</a:t>
            </a:r>
            <a:endParaRPr kumimoji="0" lang="ko-KR" altLang="en-US" sz="2800" dirty="0">
              <a:solidFill>
                <a:schemeClr val="tx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0484" name="Rectangle 6"/>
          <p:cNvSpPr txBox="1">
            <a:spLocks noChangeArrowheads="1"/>
          </p:cNvSpPr>
          <p:nvPr/>
        </p:nvSpPr>
        <p:spPr bwMode="auto">
          <a:xfrm>
            <a:off x="539750" y="1844675"/>
            <a:ext cx="8215313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운동처방을  실시한 결과 고도 비만으로 건강의 위험이 있는  장애인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유산소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운동과  다양한 구기 운동으로 체력 향상을 도모하여 비만의 진행을 막고 건강상태로의 회복을 꾀함</a:t>
            </a:r>
            <a:endParaRPr kumimoji="0" lang="en-US" altLang="ko-KR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kumimoji="0" lang="ko-KR" altLang="en-US" sz="28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시간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 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주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3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회 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매주 월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화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금</a:t>
            </a:r>
            <a:r>
              <a:rPr kumimoji="0" lang="en-US" altLang="ko-KR" sz="2800" b="1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2800" b="1" dirty="0" smtClean="0">
                <a:latin typeface="굴림" pitchFamily="50" charset="-127"/>
                <a:ea typeface="굴림" pitchFamily="50" charset="-127"/>
              </a:rPr>
              <a:t>       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30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– 11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시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50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5400" dirty="0">
                <a:solidFill>
                  <a:schemeClr val="tx1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개별 작업치료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9552" y="1988840"/>
            <a:ext cx="8215313" cy="388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대상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만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18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세 미만의 지체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정신지체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발달지연 </a:t>
            </a:r>
            <a:r>
              <a:rPr kumimoji="0" lang="ko-KR" altLang="en-US" sz="2800" b="1" dirty="0" smtClean="0">
                <a:latin typeface="굴림" pitchFamily="50" charset="-127"/>
                <a:ea typeface="굴림" pitchFamily="50" charset="-127"/>
              </a:rPr>
              <a:t> 아동 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및 청소년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내용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기능훈련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감각지각훈련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 err="1">
                <a:latin typeface="굴림" pitchFamily="50" charset="-127"/>
                <a:ea typeface="굴림" pitchFamily="50" charset="-127"/>
              </a:rPr>
              <a:t>시지각훈련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,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일상생활동작훈련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ko-KR" altLang="en-US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기간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년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kumimoji="0" lang="en-US" altLang="ko-KR" sz="900" b="1" dirty="0">
              <a:latin typeface="굴림" pitchFamily="50" charset="-127"/>
              <a:ea typeface="굴림" pitchFamily="50" charset="-127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횟수 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주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1-2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회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(40</a:t>
            </a:r>
            <a:r>
              <a:rPr kumimoji="0" lang="ko-KR" altLang="en-US" sz="2800" b="1" dirty="0">
                <a:latin typeface="굴림" pitchFamily="50" charset="-127"/>
                <a:ea typeface="굴림" pitchFamily="50" charset="-127"/>
              </a:rPr>
              <a:t>분</a:t>
            </a:r>
            <a:r>
              <a:rPr kumimoji="0" lang="en-US" altLang="ko-KR" sz="2800" b="1" dirty="0">
                <a:latin typeface="굴림" pitchFamily="50" charset="-127"/>
                <a:ea typeface="굴림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128</TotalTime>
  <Words>698</Words>
  <Application>Microsoft Office PowerPoint</Application>
  <PresentationFormat>화면 슬라이드 쇼(4:3)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가을</vt:lpstr>
      <vt:lpstr>  2011년 사업설명                 재활지원부      기초재활팀 </vt:lpstr>
      <vt:lpstr>슬라이드 2</vt:lpstr>
      <vt:lpstr>슬라이드 3</vt:lpstr>
      <vt:lpstr>사 업 내 용</vt:lpstr>
      <vt:lpstr>개별 물리치료</vt:lpstr>
      <vt:lpstr>재가장애인 무료통증치료</vt:lpstr>
      <vt:lpstr>슬라이드 7</vt:lpstr>
      <vt:lpstr>슬라이드 8</vt:lpstr>
      <vt:lpstr>개별 작업치료</vt:lpstr>
      <vt:lpstr>슬라이드 10</vt:lpstr>
      <vt:lpstr>감각통합 그룹치료 “우리같이 놀아요1반,2반”</vt:lpstr>
      <vt:lpstr>개별언어치료</vt:lpstr>
      <vt:lpstr>언어 그룹치료</vt:lpstr>
      <vt:lpstr>언어 소그룹치료</vt:lpstr>
      <vt:lpstr>슬라이드 15</vt:lpstr>
      <vt:lpstr>슬라이드 16</vt:lpstr>
      <vt:lpstr>슬라이드 17</vt:lpstr>
      <vt:lpstr>치료 바우처</vt:lpstr>
      <vt:lpstr>감 사 합 니 다 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박중석</dc:creator>
  <cp:lastModifiedBy>기초재활팀장</cp:lastModifiedBy>
  <cp:revision>17</cp:revision>
  <dcterms:created xsi:type="dcterms:W3CDTF">2010-12-14T20:42:49Z</dcterms:created>
  <dcterms:modified xsi:type="dcterms:W3CDTF">2010-12-16T00:50:24Z</dcterms:modified>
</cp:coreProperties>
</file>